
<file path=[Content_Types].xml><?xml version="1.0" encoding="utf-8"?>
<Types xmlns="http://schemas.openxmlformats.org/package/2006/content-types">
  <Default Extension="emf" ContentType="image/x-emf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  <p:sldMasterId id="2147483656" r:id="rId5"/>
  </p:sldMasterIdLst>
  <p:notesMasterIdLst>
    <p:notesMasterId r:id="rId63"/>
  </p:notesMasterIdLst>
  <p:handoutMasterIdLst>
    <p:handoutMasterId r:id="rId64"/>
  </p:handoutMasterIdLst>
  <p:sldIdLst>
    <p:sldId id="599" r:id="rId6"/>
    <p:sldId id="600" r:id="rId7"/>
    <p:sldId id="671" r:id="rId8"/>
    <p:sldId id="601" r:id="rId9"/>
    <p:sldId id="672" r:id="rId10"/>
    <p:sldId id="673" r:id="rId11"/>
    <p:sldId id="674" r:id="rId12"/>
    <p:sldId id="675" r:id="rId13"/>
    <p:sldId id="720" r:id="rId14"/>
    <p:sldId id="353" r:id="rId15"/>
    <p:sldId id="729" r:id="rId16"/>
    <p:sldId id="678" r:id="rId17"/>
    <p:sldId id="679" r:id="rId18"/>
    <p:sldId id="680" r:id="rId19"/>
    <p:sldId id="681" r:id="rId20"/>
    <p:sldId id="682" r:id="rId21"/>
    <p:sldId id="730" r:id="rId22"/>
    <p:sldId id="684" r:id="rId23"/>
    <p:sldId id="685" r:id="rId24"/>
    <p:sldId id="687" r:id="rId25"/>
    <p:sldId id="686" r:id="rId26"/>
    <p:sldId id="688" r:id="rId27"/>
    <p:sldId id="695" r:id="rId28"/>
    <p:sldId id="689" r:id="rId29"/>
    <p:sldId id="731" r:id="rId30"/>
    <p:sldId id="691" r:id="rId31"/>
    <p:sldId id="694" r:id="rId32"/>
    <p:sldId id="696" r:id="rId33"/>
    <p:sldId id="719" r:id="rId34"/>
    <p:sldId id="697" r:id="rId35"/>
    <p:sldId id="693" r:id="rId36"/>
    <p:sldId id="699" r:id="rId37"/>
    <p:sldId id="732" r:id="rId38"/>
    <p:sldId id="706" r:id="rId39"/>
    <p:sldId id="707" r:id="rId40"/>
    <p:sldId id="721" r:id="rId41"/>
    <p:sldId id="708" r:id="rId42"/>
    <p:sldId id="722" r:id="rId43"/>
    <p:sldId id="709" r:id="rId44"/>
    <p:sldId id="723" r:id="rId45"/>
    <p:sldId id="724" r:id="rId46"/>
    <p:sldId id="733" r:id="rId47"/>
    <p:sldId id="701" r:id="rId48"/>
    <p:sldId id="702" r:id="rId49"/>
    <p:sldId id="703" r:id="rId50"/>
    <p:sldId id="704" r:id="rId51"/>
    <p:sldId id="734" r:id="rId52"/>
    <p:sldId id="715" r:id="rId53"/>
    <p:sldId id="716" r:id="rId54"/>
    <p:sldId id="735" r:id="rId55"/>
    <p:sldId id="717" r:id="rId56"/>
    <p:sldId id="718" r:id="rId57"/>
    <p:sldId id="725" r:id="rId58"/>
    <p:sldId id="726" r:id="rId59"/>
    <p:sldId id="727" r:id="rId60"/>
    <p:sldId id="728" r:id="rId61"/>
    <p:sldId id="638" r:id="rId62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  <p:cmAuthor id="1" name="Microsoft Office User" initials="MO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FF"/>
    <a:srgbClr val="B3D9FF"/>
    <a:srgbClr val="FF5F49"/>
    <a:srgbClr val="79AF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/>
    <p:restoredTop sz="94377"/>
  </p:normalViewPr>
  <p:slideViewPr>
    <p:cSldViewPr>
      <p:cViewPr varScale="1">
        <p:scale>
          <a:sx n="127" d="100"/>
          <a:sy n="127" d="100"/>
        </p:scale>
        <p:origin x="200" y="6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8" Type="http://schemas.openxmlformats.org/officeDocument/2006/relationships/commentAuthors" Target="commentAuthors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handoutMaster" Target="handoutMasters/handoutMaster1.xml"/><Relationship Id="rId63" Type="http://schemas.openxmlformats.org/officeDocument/2006/relationships/notesMaster" Target="notesMasters/notesMaster1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4" name="组合 43"/>
          <p:cNvGrpSpPr/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6" name="组合 41"/>
          <p:cNvGrpSpPr/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1" name="组合 46"/>
          <p:cNvGrpSpPr/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7" name="组合 45"/>
          <p:cNvGrpSpPr/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tiff"/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1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1-&#25968;&#25454;&#32467;&#26500;&#21644;&#31639;&#27861;&#30340;&#31616;&#20171;.mp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tiff"/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image" Target="../media/image1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1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841617" y="2211279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</a:t>
            </a:r>
            <a:endParaRPr lang="zh-CN" altLang="en-US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838" y="1643063"/>
            <a:ext cx="3455987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数据结构与算法的作用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①大大提升程序的性能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②面试高频考点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存储、组织数据的方式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1"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为了实现业务目的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各种方法和思路就是算法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endParaRPr lang="zh-CN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843558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数据结构与算法简介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算法的概念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算法的时间效率衡量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最优最坏时间复杂度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2542684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记忆算法的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五大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算法的概念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576" y="1583210"/>
            <a:ext cx="6859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 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a+b+c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 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a^2+b^2=c^2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为自然数），如何求出所有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可能的组合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576" y="1187126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算法的概念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86233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解题方法一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穷举法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272" y="1574671"/>
            <a:ext cx="6955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将问题的所有可能的答案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一一列举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，然后根据条件判断此答案是否合适，合适就保留，不合适就丢弃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7917" y="2003283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6533" y="1351831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穷举法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8856" y="2297431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①列举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的所有可能的数值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56" y="2574430"/>
            <a:ext cx="3087413" cy="11198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1069815" y="3728102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②判断是否满足条件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40" y="4038932"/>
            <a:ext cx="3824692" cy="493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算法的概念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862336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</a:t>
            </a:r>
            <a:r>
              <a:rPr lang="zh-CN" altLang="en-US" b="1" dirty="0"/>
              <a:t>五大特性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7319" y="1470531"/>
            <a:ext cx="6750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算法是独立存在的一种解决问题的方法和思想</a:t>
            </a:r>
            <a:endParaRPr lang="zh-CN" altLang="en-US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对于算法而言，实现的语言并不重要，重要的是思想</a:t>
            </a:r>
            <a:endParaRPr lang="zh-CN" altLang="en-US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算法可以有不同的语言描述实现版本（如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描述、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描述、</a:t>
            </a:r>
            <a:r>
              <a:rPr lang="en-GB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描述等）</a:t>
            </a:r>
            <a:endParaRPr lang="zh-CN" altLang="en-US" sz="12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1600" y="2355726"/>
            <a:ext cx="7345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zh-CN" altLang="en-US" sz="1200" dirty="0"/>
            </a:b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算法的五大特性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算法具有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个或多个输入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算法至少有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个或多个输出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③有穷性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算法在有限的步骤之后会自动结束而不会无限循环，并且每一个步骤可以在可接受的时间内完成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④确定性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：算法中的每一步都有确定的含义，不会出现二义性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⑤可行性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：算法的每一步都是可行的，也就是说每一步都能够执行有限的次数完成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838" y="1643063"/>
            <a:ext cx="345598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算法是独立存在的一种解决问题的方法和思想</a:t>
            </a:r>
            <a:endParaRPr lang="zh-CN" altLang="en-US" sz="10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算法的五大特性</a:t>
            </a: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①输入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算法具有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个或多个输入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②输出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算法至少有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个或多个输出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③有穷性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算法在有限的步骤之后会自动结束而不会无限循环，并且每一个步骤可以在可接受的时间内完成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④确定性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：算法中的每一步都有确定的含义，不会出现二义性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⑤可行性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：算法的每一步都是可行的，也就是说每一步都能够执行有限的次数完成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843558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数据结构与算法简介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算法的时间效率衡量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最优最坏时间复杂度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3004349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知道怎么衡量算法的优劣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算法的时间效率衡量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576" y="1583210"/>
            <a:ext cx="6859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 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a+b+c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=1000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 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a^2+b^2=c^2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为自然数），如何求出所有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可能的组合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576" y="1187126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843558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数据结构与算法简介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算法的时间效率衡量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最优最坏时间复杂度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算法的时间效率衡量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解题方法二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0114" y="1822053"/>
            <a:ext cx="644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他们三者是有一个关系的，就可以不用对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进行遍历，直接把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列成一个条件即可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18" y="2283718"/>
            <a:ext cx="4967554" cy="11945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043236" y="3209211"/>
            <a:ext cx="791090" cy="544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算法的时间效率衡量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算法对比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1635646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对于同一问题，我们给出了两种解决算法，在两种算法的实现中，我们对程序执行的时间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进行了测算，发现两段程序执行的时间相差悬殊（方法一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 相比于 方法二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秒），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由此我们可以得出结论：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实现算法程序的执行时间可以反应出算法的效率，即算法的优劣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1600" y="2499742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单靠时间值绝对可信吗？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15616" y="33430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960" y="2948857"/>
            <a:ext cx="2273167" cy="1161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右箭头 14"/>
          <p:cNvSpPr/>
          <p:nvPr/>
        </p:nvSpPr>
        <p:spPr>
          <a:xfrm>
            <a:off x="2051720" y="3435846"/>
            <a:ext cx="1728192" cy="4571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71600" y="4443958"/>
            <a:ext cx="449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单纯依靠运行的时间来比较算法的优劣并不一定是客观准确的！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12" grpId="0"/>
      <p:bldP spid="13" grpId="0"/>
      <p:bldP spid="15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算法的时间效率衡量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算法的时间效率衡量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1563638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如何才能客观的评判一个算法的优劣呢？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888544"/>
            <a:ext cx="6005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我们假定计算机执行算法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每一个基本操作的时间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是固定的一个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时间单位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那么有多少个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就代表会花费多少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时间单位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由此可以忽略机器环境的影响而客观的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反应算法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的时间效率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1600" y="3604529"/>
            <a:ext cx="4009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代码执行总时间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操作</a:t>
            </a: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步骤数量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操作步骤</a:t>
            </a: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执行时间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600" y="3359087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时间效率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算法的时间效率衡量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算法的时间效率衡量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1416993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时间效率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操作</a:t>
            </a: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步骤数量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执行时间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08" y="2211710"/>
            <a:ext cx="6264696" cy="12298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79712" y="2706033"/>
            <a:ext cx="5328592" cy="735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84584" y="270632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75656" y="2443262"/>
            <a:ext cx="5904656" cy="108012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61527" y="241169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子整体</a:t>
            </a:r>
            <a:endParaRPr kumimoji="1" lang="zh-CN" altLang="en-US" sz="1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8924" y="2139702"/>
            <a:ext cx="6408712" cy="142530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574147" y="215914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大整体</a:t>
            </a:r>
            <a:endParaRPr kumimoji="1"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1600" y="3898056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子整体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大整体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操作步骤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执行时间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假定计算机执行算法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每一个基本操作的时间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是固定的一个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时间单位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操作步骤总数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子整体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大整体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/>
      <p:bldP spid="12" grpId="0" animBg="1"/>
      <p:bldP spid="13" grpId="0"/>
      <p:bldP spid="14" grpId="0" animBg="1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912" y="1707654"/>
            <a:ext cx="34559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客观的评判一个算法的优劣</a:t>
            </a:r>
            <a:endParaRPr kumimoji="1" lang="en-US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忽略机器环境的影响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时间效率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代码执行总时间</a:t>
            </a: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操作</a:t>
            </a:r>
            <a:r>
              <a:rPr lang="zh-CN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步骤数量</a:t>
            </a:r>
            <a:endParaRPr kumimoji="1" lang="zh-CN" altLang="en-US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843558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数据结构与算法简介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算法的时间效率衡量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最优最坏时间复杂度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3004349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知道时间复杂度如何使用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69265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算法一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5956" y="1142463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方法一循环次数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512" y="1447149"/>
            <a:ext cx="4853327" cy="1360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5139778" y="1452113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9777" y="1713607"/>
            <a:ext cx="840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39777" y="1990606"/>
            <a:ext cx="840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0173" y="293901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方法一每次循环的步骤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61530"/>
            <a:ext cx="1872208" cy="39757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14" y="3717166"/>
            <a:ext cx="2016224" cy="35131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73" y="4290991"/>
            <a:ext cx="2946131" cy="3205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70173" y="3497224"/>
            <a:ext cx="213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== a + b + c 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70173" y="4035306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a**2 + b**2 == c**2 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0173" y="4631412"/>
            <a:ext cx="317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print("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%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d,%d,%d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% (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61680" y="3161530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每个循环的步骤次数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3+5+2=10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代码步骤总数量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1001*1001*1001*10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61680" y="3702007"/>
            <a:ext cx="4647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假定计算机执行算法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每一个基本操作的时间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是固定的一个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时间单位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1001*1001*1001*10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算法一 的优劣用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1001*1001*1001*10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可以衡量么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7" grpId="0"/>
      <p:bldP spid="11" grpId="0"/>
      <p:bldP spid="21" grpId="0"/>
      <p:bldP spid="21" grpId="1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算法规模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4166" y="1409889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算法是一种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独立的存在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它是解决问题的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方法和思想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4166" y="1770682"/>
            <a:ext cx="65085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算法一的优劣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是不能用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1001*1001*1001*10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衡量的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我们知道题目要求中 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a+b+c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这个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是这个题目的计算范围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我们称之为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3001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我们就将上面的算数，总结为一个表达式：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T(n) = n</a:t>
            </a:r>
            <a:r>
              <a:rPr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我们把这个表达式称为：</a:t>
            </a: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zh-CN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563638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在计算机科学中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我们经常使用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来衡量一个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算法的优劣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可以表示一个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不断变化的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最主要趋势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358" y="2410431"/>
            <a:ext cx="1110781" cy="937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02" y="3578666"/>
            <a:ext cx="1110781" cy="948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2915816" y="2354530"/>
            <a:ext cx="322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KB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KB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KB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文件大小为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KB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量级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36897" y="3578666"/>
            <a:ext cx="340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文件大小为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量级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7755" y="468357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通俗点来说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可以衡量一个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算法的量级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1297" y="1563638"/>
            <a:ext cx="3712876" cy="167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知道为什么学习数据结构和算法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知道什么是数据结构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知道什么是算法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10" y="3867949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大</a:t>
            </a:r>
            <a:r>
              <a:rPr kumimoji="1"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0440" y="1286668"/>
            <a:ext cx="648446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可以表示一个算法随着问题规模不断变化的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最主要趋势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同时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往往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大O记法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一起使用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算法一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T(n) = n</a:t>
            </a:r>
            <a:r>
              <a:rPr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表达式中具体的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数字10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其实处于一个次要的关系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我们在总结规律的时候，其实就是将所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有和主干无关的条件都抛开，就分析主干，在这里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我们总结的规律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本质上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T和n的关系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3568" y="2786582"/>
            <a:ext cx="66478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将次要关系都省略掉，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最终形成一个表达式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这种方式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称为：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大O记法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3288" y="2597602"/>
            <a:ext cx="317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算法一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T(n)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T(n)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4818" y="3651870"/>
            <a:ext cx="443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大O记法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配合使用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最终可以衡量一个算法的优劣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算法一的时间复杂度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T(n)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方法二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891" y="1682741"/>
            <a:ext cx="6264696" cy="1229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6543669" y="1893813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43745" y="1635646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1600" y="1405742"/>
            <a:ext cx="1298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方法一循环次数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1600" y="3047141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方法一每次循环的步骤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0" y="3282269"/>
            <a:ext cx="1499885" cy="3529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75" y="3852492"/>
            <a:ext cx="1728192" cy="34040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390941"/>
            <a:ext cx="3402636" cy="33231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71600" y="3576724"/>
            <a:ext cx="19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= 1000 - a - b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5094" y="4149991"/>
            <a:ext cx="2299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a**2 + b**2 == c**2 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52501" y="4688540"/>
            <a:ext cx="322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print("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%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d,%d,%d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% (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16016" y="3321043"/>
            <a:ext cx="29754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每个内部循环的步骤次数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3+5+2=10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代码步骤总数量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1001*1001*10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1001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方法二的时间复杂度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T(n)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kumimoji="1" lang="en-US" altLang="zh-CN" sz="12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20" grpId="0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912" y="1707654"/>
            <a:ext cx="41764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在比较算法的性能时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最重要的应该是数据量变化时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算法随数据量变化的变化程度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GB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记法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即为算法的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数据量变化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的关系曲线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关系曲线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通常由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最高次项决定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，当数据量比较高时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低次项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的影响相对于最高次项就很小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为了方便可以忽略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843558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数据结构与算法简介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算法的时间效率衡量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最优最坏时间复杂度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3004349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知道如何计算时间复杂度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时间复杂度的计算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时间复杂度的计算规则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4282" y="1561897"/>
            <a:ext cx="66220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时间复杂度的计算规则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①基本操作，认为其时间复杂度为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②顺序结构，时间复杂度按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进行计算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③循环结构，时间复杂度按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进行计算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④分支结构，时间复杂度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取最大值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⑤判断一个算法的效率时，往往只需要关注操作数量的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最高次项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，其它次要项和常数项可以忽略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⑥在没有特殊说明时，我们所分析的算法的时间复杂度都是指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最坏时间复杂度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时间复杂度的计算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502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0098" y="2645752"/>
            <a:ext cx="4028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 =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GB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中出现了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kumimoji="1"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那么它的时间复杂度为 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kumimoji="1" lang="en-US" altLang="zh-CN" sz="12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对么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0098" y="4139521"/>
            <a:ext cx="5548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执行次数是恒定的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不会随着</a:t>
            </a:r>
            <a:r>
              <a:rPr lang="zh-CN" altLang="en-GB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问题规模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的变化有任何改变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复杂度是</a:t>
            </a:r>
            <a:r>
              <a:rPr lang="en-GB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0098" y="4557180"/>
            <a:ext cx="5551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与问题规模的大小无关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执行次数恒定的算法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我们称之为具有</a:t>
            </a:r>
            <a:r>
              <a:rPr lang="en-GB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的时间复杂度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0098" y="1396820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①基本操作，认为其时间复杂度为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0098" y="1799626"/>
            <a:ext cx="1909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GB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O(1)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时间复杂度的计算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顺序结构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4747" y="3995665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答案是错的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与问题规模的大小无关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执行次数恒定的算法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我们称之为具有</a:t>
            </a:r>
            <a:r>
              <a:rPr lang="en-GB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的时间复杂度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时间复杂度是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8616" y="1361477"/>
            <a:ext cx="29546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②顺序结构，时间复杂度按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进行计算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0098" y="1668888"/>
            <a:ext cx="2888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顺序结构，时间复杂度按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进行计算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时间复杂度是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O(3)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对么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时间复杂度的计算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循环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0098" y="1562925"/>
            <a:ext cx="582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0098" y="2321529"/>
            <a:ext cx="4004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执行次数随着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的变化而变化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时间复杂度是</a:t>
            </a:r>
            <a:r>
              <a:rPr lang="en-GB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08" y="1826298"/>
            <a:ext cx="2592288" cy="487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970098" y="3026868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57700"/>
            <a:ext cx="2845053" cy="737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74747" y="3995665"/>
            <a:ext cx="708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中执行次数是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2n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所以时间复杂度是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O(2n)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对么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答案是错的</a:t>
            </a:r>
            <a:endParaRPr kumimoji="1"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规则⑤判断一个算法的效率时，往往只需要关注操作数量的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最高次项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，其它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次要项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常数项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可以忽略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6530" y="1306365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③循环结构，时间复杂度按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进行计算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/>
      <p:bldP spid="7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时间复杂度的计算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分支结构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45605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④分支结构，时间复杂度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取最大值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1260762" y="2313911"/>
            <a:ext cx="0" cy="136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1260762" y="2321306"/>
            <a:ext cx="927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1260762" y="3105999"/>
            <a:ext cx="927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81517" y="2213952"/>
            <a:ext cx="292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6585" y="2977572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elif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80574" y="2248231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89865" y="2978630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1600" y="1963886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16701" y="4046018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O(n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5" grpId="0"/>
      <p:bldP spid="13" grpId="0"/>
      <p:bldP spid="17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数据结构与算法简介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51920" y="2211710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为什么要学习数据结构和算法呢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1363663" y="1661454"/>
            <a:ext cx="1544637" cy="154463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2700000">
            <a:off x="1075481" y="1624058"/>
            <a:ext cx="1544638" cy="1544637"/>
          </a:xfrm>
          <a:prstGeom prst="rect">
            <a:avLst/>
          </a:prstGeom>
          <a:solidFill>
            <a:srgbClr val="0070C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8" name="标题占位符 1"/>
          <p:cNvSpPr txBox="1">
            <a:spLocks noChangeArrowheads="1"/>
          </p:cNvSpPr>
          <p:nvPr/>
        </p:nvSpPr>
        <p:spPr bwMode="auto">
          <a:xfrm>
            <a:off x="-12500" y="1995686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时间复杂度的计算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规则五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456055"/>
            <a:ext cx="6647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⑤判断一个算法的效率时，往往只需要关注操作数量的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最高次项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，其它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次要项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常数项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可以忽略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1600" y="1963886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1600" y="3678375"/>
            <a:ext cx="5091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顺序结构相加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T(n)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2n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O(n</a:t>
            </a:r>
            <a:r>
              <a:rPr kumimoji="1" lang="en-US" altLang="zh-CN" sz="12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8321" y="2295306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8321" y="2479009"/>
            <a:ext cx="1941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kumimoji="1"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8" grpId="0"/>
      <p:bldP spid="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439559" y="1563638"/>
            <a:ext cx="554461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时间复杂度的计算规则</a:t>
            </a:r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①基本操作，认为其时间复杂度为</a:t>
            </a:r>
            <a:r>
              <a:rPr lang="en-GB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lang="en-GB" altLang="zh-CN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②顺序结构，时间复杂度按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进行计算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③循环结构，时间复杂度按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进行计算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④分支结构，时间复杂度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取最大值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⑤判断一个算法的效率时，往往只需要关注操作数量的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最高次项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，其它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次要项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常数项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可以忽略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⑥在没有特殊说明时，我们所分析的算法的时间复杂度都是指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最坏时间复杂度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843558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数据结构与算法简介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算法的时间效率衡量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最优最坏时间复杂度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3927678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知道什么是算法的最坏时间复杂度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最优最坏时间复杂度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最优最坏时间复杂度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6965" y="1585830"/>
            <a:ext cx="4031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分析算法时，存在几种可能的考虑：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算法完成工作最少需要多少基本操作，即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最优时间复杂度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算法完成工作最多需要多少基本操作，即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最坏时间复杂度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算法完成工作平均需要多少基本操作，即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平均时间复杂度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6583" y="3003798"/>
            <a:ext cx="44919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假如我们有一个列表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我们要通过一个算法从这个列表中找到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最坏时间复杂度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my_list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最优时间复杂度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my_list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最优最坏时间复杂度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最优最坏时间复杂度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6965" y="1585830"/>
            <a:ext cx="464742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最优时间复杂度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，其价值不大，因为它没有提供什么有用信息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其反映的只是最乐观最理想的情况，没有参考价值。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最坏时间复杂度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，提供了一种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，表明算法在此种程度的基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本操作中一定能完成工作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平均时间复杂度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，是对算法的一个全面评价，因此它完整全面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的反映了这个算法的性质。但另一方面，这种衡量并没有保证，不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是每个计算都能在这个基本操作内完成。而且，对于平均情况的计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算，也会因为应用算法的实例分布可能并不均匀而难以计算。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因此，我们主要关注算法的最坏情况，亦即最坏时间复杂度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912" y="1707654"/>
            <a:ext cx="417646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最坏时间复杂度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，提供了一种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，表明算法在此种程度的基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本操作中一定能完成工作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因此，我们主要关注算法的最坏情况，亦即最坏时间复杂度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843558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数据结构与算法简介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算法的时间效率衡量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最优最坏时间复杂度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常见时间复杂度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2773516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知道常见的时间复杂度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常见时间复杂度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常见的时间复杂度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043608" y="1419622"/>
          <a:ext cx="6840759" cy="2664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253"/>
                <a:gridCol w="2280253"/>
                <a:gridCol w="2280253"/>
              </a:tblGrid>
              <a:tr h="67776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执行次数函数举例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阶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effectLst/>
                        </a:rPr>
                        <a:t>非正式术语</a:t>
                      </a:r>
                      <a:endParaRPr lang="zh-CN" altLang="en-US" b="1">
                        <a:effectLst/>
                      </a:endParaRPr>
                    </a:p>
                  </a:txBody>
                  <a:tcPr marL="123825" marR="123825" marT="57150" marB="57150" anchor="ctr"/>
                </a:tc>
              </a:tr>
              <a:tr h="39730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12</a:t>
                      </a:r>
                      <a:endParaRPr lang="en-US" altLang="zh-C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O(1)</a:t>
                      </a:r>
                      <a:endParaRPr lang="en-GB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常数阶</a:t>
                      </a:r>
                      <a:endParaRPr lang="zh-CN" altLang="en-US">
                        <a:effectLst/>
                      </a:endParaRPr>
                    </a:p>
                  </a:txBody>
                  <a:tcPr marL="123825" marR="123825" marT="57150" marB="57150" anchor="ctr"/>
                </a:tc>
              </a:tr>
              <a:tr h="397307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2n+3</a:t>
                      </a:r>
                      <a:endParaRPr lang="en-GB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O(n)</a:t>
                      </a:r>
                      <a:endParaRPr lang="en-GB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线性阶</a:t>
                      </a:r>
                      <a:endParaRPr lang="zh-CN" altLang="en-US">
                        <a:effectLst/>
                      </a:endParaRPr>
                    </a:p>
                  </a:txBody>
                  <a:tcPr marL="123825" marR="123825" marT="57150" marB="57150" anchor="ctr"/>
                </a:tc>
              </a:tr>
              <a:tr h="397307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3n</a:t>
                      </a:r>
                      <a:r>
                        <a:rPr lang="en-GB" baseline="30000">
                          <a:effectLst/>
                        </a:rPr>
                        <a:t>2</a:t>
                      </a:r>
                      <a:r>
                        <a:rPr lang="en-GB">
                          <a:effectLst/>
                        </a:rPr>
                        <a:t>+2n+1</a:t>
                      </a:r>
                      <a:endParaRPr lang="en-GB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O(n</a:t>
                      </a:r>
                      <a:r>
                        <a:rPr lang="en-GB" baseline="30000">
                          <a:effectLst/>
                        </a:rPr>
                        <a:t>2</a:t>
                      </a:r>
                      <a:r>
                        <a:rPr lang="en-GB">
                          <a:effectLst/>
                        </a:rPr>
                        <a:t>)</a:t>
                      </a:r>
                      <a:endParaRPr lang="en-GB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平方阶</a:t>
                      </a:r>
                      <a:endParaRPr lang="zh-CN" altLang="en-US">
                        <a:effectLst/>
                      </a:endParaRPr>
                    </a:p>
                  </a:txBody>
                  <a:tcPr marL="123825" marR="123825" marT="57150" marB="57150" anchor="ctr"/>
                </a:tc>
              </a:tr>
              <a:tr h="397307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5log</a:t>
                      </a:r>
                      <a:r>
                        <a:rPr lang="en-GB" baseline="-25000" dirty="0">
                          <a:effectLst/>
                        </a:rPr>
                        <a:t>2</a:t>
                      </a:r>
                      <a:r>
                        <a:rPr lang="en-GB" dirty="0">
                          <a:effectLst/>
                        </a:rPr>
                        <a:t>n+20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O(logn)</a:t>
                      </a:r>
                      <a:endParaRPr lang="en-GB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</a:rPr>
                        <a:t>对数阶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</a:tr>
              <a:tr h="397307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6n</a:t>
                      </a:r>
                      <a:r>
                        <a:rPr lang="en-GB" baseline="30000" dirty="0">
                          <a:effectLst/>
                        </a:rPr>
                        <a:t>3</a:t>
                      </a:r>
                      <a:r>
                        <a:rPr lang="en-GB" dirty="0">
                          <a:effectLst/>
                        </a:rPr>
                        <a:t>+2n</a:t>
                      </a:r>
                      <a:r>
                        <a:rPr lang="en-GB" baseline="30000" dirty="0">
                          <a:effectLst/>
                        </a:rPr>
                        <a:t>2</a:t>
                      </a:r>
                      <a:r>
                        <a:rPr lang="en-GB" dirty="0">
                          <a:effectLst/>
                        </a:rPr>
                        <a:t>+3n+4</a:t>
                      </a:r>
                      <a:endParaRPr lang="en-GB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O(n</a:t>
                      </a:r>
                      <a:r>
                        <a:rPr lang="en-GB" baseline="30000">
                          <a:effectLst/>
                        </a:rPr>
                        <a:t>3</a:t>
                      </a:r>
                      <a:r>
                        <a:rPr lang="en-GB">
                          <a:effectLst/>
                        </a:rPr>
                        <a:t>)</a:t>
                      </a:r>
                      <a:endParaRPr lang="en-GB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</a:rPr>
                        <a:t>立方阶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数据结构与算法简介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3788" y="79934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数据结构和算法的作用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4148" y="178792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编写一个程序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066" y="1449827"/>
            <a:ext cx="2163744" cy="10700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1204406" y="3247078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程序开发者</a:t>
            </a:r>
            <a:endParaRPr kumimoji="1"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86967" y="3197039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编写的代码</a:t>
            </a:r>
            <a:endParaRPr kumimoji="1"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70" y="3247078"/>
            <a:ext cx="1134084" cy="1571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右箭头 17"/>
          <p:cNvSpPr/>
          <p:nvPr/>
        </p:nvSpPr>
        <p:spPr>
          <a:xfrm>
            <a:off x="2304822" y="1903564"/>
            <a:ext cx="1668725" cy="45719"/>
          </a:xfrm>
          <a:prstGeom prst="right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604613" y="161968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指挥一场战役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2035729" y="3359049"/>
            <a:ext cx="459807" cy="45719"/>
          </a:xfrm>
          <a:prstGeom prst="right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cxnSp>
        <p:nvCxnSpPr>
          <p:cNvPr id="23" name="直接连接符 24"/>
          <p:cNvCxnSpPr/>
          <p:nvPr/>
        </p:nvCxnSpPr>
        <p:spPr>
          <a:xfrm>
            <a:off x="1094494" y="2715766"/>
            <a:ext cx="7077906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901817" y="307535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指挥者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5958169" y="3292081"/>
            <a:ext cx="459807" cy="45719"/>
          </a:xfrm>
          <a:prstGeom prst="right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03542" y="303585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战士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15" y="3166995"/>
            <a:ext cx="1127769" cy="1651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8" grpId="0" animBg="1"/>
      <p:bldP spid="19" grpId="0"/>
      <p:bldP spid="21" grpId="0" animBg="1"/>
      <p:bldP spid="30" grpId="0"/>
      <p:bldP spid="32" grpId="0" animBg="1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常见时间复杂度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80750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对数函数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488569"/>
            <a:ext cx="7083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对数函数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GB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=N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a&gt;0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a≠1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那么数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叫做以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为底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的对数，记作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en-GB" altLang="zh-CN" sz="12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GB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读作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为底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的对数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叫做对数的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叫做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真数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1600" y="2832893"/>
            <a:ext cx="12875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log2</a:t>
            </a:r>
            <a:r>
              <a:rPr kumimoji="1"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kumimoji="1" lang="en-US" altLang="zh-CN" sz="12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的多少次方是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600" y="255589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常见时间复杂度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80750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常见的时间复杂度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421" y="1241324"/>
            <a:ext cx="4305667" cy="2776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971600" y="4227934"/>
            <a:ext cx="3821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所消耗的时间从小到大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 &lt; O(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&lt; O(n) &lt; O(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&lt; O(n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&lt; O(n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时间复杂度越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zh-CN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，效率越高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912" y="1707654"/>
            <a:ext cx="41764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所消耗的时间从小到大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 &lt; O(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&lt; O(n) &lt; O(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&lt; O(n</a:t>
            </a:r>
            <a:r>
              <a:rPr lang="en-US" altLang="zh-CN" sz="1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&lt; O(n</a:t>
            </a:r>
            <a:r>
              <a:rPr lang="en-US" altLang="zh-CN" sz="1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时间复杂度越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zh-CN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，效率越高</a:t>
            </a:r>
            <a:r>
              <a:rPr lang="zh-CN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kumimoji="1"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843558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数据结构与算法简介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算法的概念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算法的时间效率衡量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时间复杂度的计算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最优最坏时间复杂度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常见时间复杂度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2773516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了解什么是空间复杂度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空间复杂度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915566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什么是空间复杂度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145605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类似于时间复杂度的讨论，一个算法的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en-GB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S(n)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定义为该算法所耗费的存储空间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是对一个算法在运行过程中临时占用存储空间大小的度量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538" y="3075806"/>
            <a:ext cx="2341726" cy="934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91127" y="4043674"/>
            <a:ext cx="4900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越大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所耗费的存储空间越大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空间复杂度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S(n)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3171" y="277134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栗子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1127" y="4515966"/>
            <a:ext cx="3724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合称为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算法的复杂度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912" y="1707654"/>
            <a:ext cx="41764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是对一个算法在运行过程中临时占用存储空间大小的量度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合称为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算法的复杂度</a:t>
            </a:r>
            <a:endParaRPr kumimoji="1"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数据结构与算法简介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3788" y="79934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数据结构和算法的作用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009" y="1635646"/>
            <a:ext cx="1944216" cy="1268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973788" y="1923678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</a:t>
            </a:r>
            <a:endParaRPr lang="zh-CN" altLang="en-US" sz="120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35672" y="2067694"/>
            <a:ext cx="536128" cy="45719"/>
          </a:xfrm>
          <a:prstGeom prst="rightArrow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35672" y="174154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兵法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3883" y="3096123"/>
            <a:ext cx="1760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数据结构与算法的作用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①大大提升程序的性能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②面试高频考点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3608" y="4011910"/>
            <a:ext cx="4312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友情提示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数据结构与算法虽然是迎娶白富美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走上人生巅峰的必备神器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但冰冻三尺非一日之寒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数据结构与算法需要我们长时间的积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本次课程就是为大家开启积累的第一步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数据结构与算法简介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98757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什么是数据结构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635646"/>
            <a:ext cx="130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数据结构与算法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①数据结构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②算法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9137" y="2588462"/>
            <a:ext cx="101874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存储、组织数据的方式</a:t>
            </a:r>
            <a:endParaRPr lang="zh-CN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数据的种类有很多：字符串、整数、浮点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同样的数据不同的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组织方式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就是数据结构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列表方式：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字典方式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						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字典方式：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,18,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				{name:"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",age:18,sex:"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"}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数据结构与算法简介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98757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什么是算法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63564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为了实现业务目的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方法和思路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就是算法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257175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业务目的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的和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600" y="2848749"/>
            <a:ext cx="1471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2+2+2+2+2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1600" y="4083918"/>
            <a:ext cx="4839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同样的数据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同样的目的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不同的算法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方法和思路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就会不同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数据结构与算法简介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98757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算法的独立性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1600" y="163564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算法是一种</a:t>
            </a: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独立的存在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它并不依附于代码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代码只是实现算法思想的方式而已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1600" y="2046159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举个栗子</a:t>
            </a:r>
            <a:r>
              <a:rPr kumimoji="1"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6" y="2323158"/>
            <a:ext cx="481477" cy="4208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043608" y="2882504"/>
            <a:ext cx="5081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穷举法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要解决问题的所有可能情况，一个不漏地进行检验的一种算法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1922" y="3303351"/>
            <a:ext cx="6696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穷举法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就是一种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独立存在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的算法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按照穷举法的思想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我们既可以使用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语言解决问题也可以使用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语言解决问题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8" grpId="0"/>
      <p:bldP spid="11" grpId="0"/>
    </p:bldLst>
  </p:timing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 fontAlgn="auto">
          <a:spcBef>
            <a:spcPts val="0"/>
          </a:spcBef>
          <a:spcAft>
            <a:spcPts val="0"/>
          </a:spcAft>
          <a:defRPr kumimoji="1" sz="1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6542</Words>
  <Application>WPS 演示</Application>
  <PresentationFormat>全屏显示(16:9)</PresentationFormat>
  <Paragraphs>820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57</vt:i4>
      </vt:variant>
    </vt:vector>
  </HeadingPairs>
  <TitlesOfParts>
    <vt:vector size="72" baseType="lpstr">
      <vt:lpstr>Arial</vt:lpstr>
      <vt:lpstr>宋体</vt:lpstr>
      <vt:lpstr>Wingdings</vt:lpstr>
      <vt:lpstr>Calibri</vt:lpstr>
      <vt:lpstr>黑体</vt:lpstr>
      <vt:lpstr>微软雅黑</vt:lpstr>
      <vt:lpstr>Segoe UI</vt:lpstr>
      <vt:lpstr>Segoe UI Light</vt:lpstr>
      <vt:lpstr>微软雅黑 Light</vt:lpstr>
      <vt:lpstr>Arial Unicode MS</vt:lpstr>
      <vt:lpstr>Times New Roman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WPS_1528076606</cp:lastModifiedBy>
  <cp:revision>955</cp:revision>
  <dcterms:created xsi:type="dcterms:W3CDTF">2015-06-29T07:19:00Z</dcterms:created>
  <dcterms:modified xsi:type="dcterms:W3CDTF">2021-01-01T08:25:29Z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2052-11.1.0.9991</vt:lpwstr>
  </property>
</Properties>
</file>